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627C6-E7D4-4642-8F9F-9B9935C8B086}" type="datetimeFigureOut">
              <a:rPr lang="en-US" smtClean="0"/>
              <a:t>2018-08-31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A2017-8781-4013-B1ED-7AC5600F0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09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C6A6-C4F2-412D-A09D-6A00A1E34B2D}" type="datetime1">
              <a:rPr lang="en-US" smtClean="0"/>
              <a:t>2018-08-31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2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70F07-CFEC-4BA6-BCE4-261B40FFE9B9}" type="datetime1">
              <a:rPr lang="en-US" smtClean="0"/>
              <a:t>2018-08-31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3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2FD4B-4DF1-42B0-AECB-8B4C7CE3DC92}" type="datetime1">
              <a:rPr lang="en-US" smtClean="0"/>
              <a:t>2018-08-31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9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440AE-934E-400A-B5AD-6858B34C843F}" type="datetime1">
              <a:rPr lang="en-US" smtClean="0"/>
              <a:t>2018-08-31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8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B0BF-1588-426A-A07B-A011C3BDB8A6}" type="datetime1">
              <a:rPr lang="en-US" smtClean="0"/>
              <a:t>2018-08-31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5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C5-CEDD-4819-ADFA-04207B428344}" type="datetime1">
              <a:rPr lang="en-US" smtClean="0"/>
              <a:t>2018-08-31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3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13F0-824A-4705-9CCE-E0C32C105B34}" type="datetime1">
              <a:rPr lang="en-US" smtClean="0"/>
              <a:t>2018-08-31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0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92C9-951F-4814-941A-3F62FC3E0082}" type="datetime1">
              <a:rPr lang="en-US" smtClean="0"/>
              <a:t>2018-08-31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8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9BBA3-0F50-420C-B845-8654CA995CEB}" type="datetime1">
              <a:rPr lang="en-US" smtClean="0"/>
              <a:t>2018-08-31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8305-F020-4510-BDF8-F5CF249BC343}" type="datetime1">
              <a:rPr lang="en-US" smtClean="0"/>
              <a:t>2018-08-31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9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DC23-6C82-4E59-A2DA-1037CD72DFAB}" type="datetime1">
              <a:rPr lang="en-US" smtClean="0"/>
              <a:t>2018-08-31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DD242-92CD-4790-A9CF-815EB9457818}" type="datetime1">
              <a:rPr lang="en-US" smtClean="0"/>
              <a:t>2018-08-31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9BCA-58F6-4B8E-A8AE-C7C727DDF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1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775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Katedra </a:t>
            </a:r>
            <a:r>
              <a:rPr lang="cs-CZ" dirty="0" err="1" smtClean="0"/>
              <a:t>xy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Fakulty </a:t>
            </a:r>
            <a:r>
              <a:rPr lang="cs-CZ" dirty="0" err="1" smtClean="0"/>
              <a:t>xy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Univerzity </a:t>
            </a:r>
            <a:r>
              <a:rPr lang="cs-CZ" dirty="0" err="1" smtClean="0"/>
              <a:t>xy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Písková </a:t>
            </a:r>
            <a:r>
              <a:rPr lang="cs-CZ" dirty="0" err="1" smtClean="0"/>
              <a:t>lhota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88114"/>
            <a:ext cx="9144000" cy="130991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Ľudovít </a:t>
            </a:r>
            <a:r>
              <a:rPr lang="cs-CZ" dirty="0" err="1" smtClean="0"/>
              <a:t>Štúr</a:t>
            </a:r>
            <a:endParaRPr lang="cs-CZ" dirty="0" smtClean="0"/>
          </a:p>
          <a:p>
            <a:r>
              <a:rPr lang="cs-CZ" dirty="0" smtClean="0"/>
              <a:t>Zástupce vedoucího ústavu, vede delegaci katedry na Setkání</a:t>
            </a:r>
          </a:p>
          <a:p>
            <a:r>
              <a:rPr lang="cs-CZ" dirty="0" smtClean="0"/>
              <a:t>pro přepočet použijte 1 € ≈ 26 Kč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2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Delegace katedry na Setkání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035" y="1851479"/>
            <a:ext cx="3574143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Ján Kollár</a:t>
            </a:r>
            <a:br>
              <a:rPr lang="cs-CZ" dirty="0" smtClean="0"/>
            </a:br>
            <a:r>
              <a:rPr lang="cs-CZ" dirty="0" smtClean="0"/>
              <a:t>35 let, odborný asistent, řízení nelineárních systémů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Karel Hynek Mácha</a:t>
            </a:r>
            <a:br>
              <a:rPr lang="cs-CZ" dirty="0" smtClean="0"/>
            </a:br>
            <a:r>
              <a:rPr lang="cs-CZ" dirty="0" smtClean="0"/>
              <a:t>62 let, použití hlubokých neuronových sítí pro diagnostiku strojů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11886" y="1825625"/>
            <a:ext cx="3341914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Božena Němcová, 27 let, interní doktorandka, robotika v chirurgii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Ľudovít </a:t>
            </a:r>
            <a:r>
              <a:rPr lang="cs-CZ" dirty="0" err="1" smtClean="0"/>
              <a:t>Štúr</a:t>
            </a:r>
            <a:r>
              <a:rPr lang="cs-CZ" dirty="0" smtClean="0"/>
              <a:t>, 47 let, vedoucí katedry, vestavná elektronika</a:t>
            </a:r>
            <a:endParaRPr lang="en-US" dirty="0" smtClean="0"/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1690688"/>
            <a:ext cx="1438485" cy="1749198"/>
          </a:xfrm>
          <a:prstGeom prst="rect">
            <a:avLst/>
          </a:prstGeom>
        </p:spPr>
      </p:pic>
      <p:sp>
        <p:nvSpPr>
          <p:cNvPr id="6" name="AutoShape 2" descr="Image result for Karel Hynek Mách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0" y="4001294"/>
            <a:ext cx="1436539" cy="19536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5793" y="1690688"/>
            <a:ext cx="1352593" cy="18057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3886" y="4001294"/>
            <a:ext cx="1714500" cy="1905000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Statistika ústavu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66566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Vedoucí katedry Jaroslav Hašek</a:t>
            </a:r>
          </a:p>
          <a:p>
            <a:r>
              <a:rPr lang="cs-CZ" dirty="0" smtClean="0"/>
              <a:t>Celkem 30 pracovníků, z toho 22 akademických, 3 technici, 5 administrativních.</a:t>
            </a:r>
          </a:p>
          <a:p>
            <a:r>
              <a:rPr lang="cs-CZ" dirty="0" smtClean="0"/>
              <a:t>Přepočet na plné úvazky (FTE) = 24.</a:t>
            </a:r>
          </a:p>
          <a:p>
            <a:r>
              <a:rPr lang="cs-CZ" dirty="0" smtClean="0"/>
              <a:t>10 interních doktorandů, z toho 6 s pracovním úvazkem na katedře.</a:t>
            </a:r>
          </a:p>
          <a:p>
            <a:r>
              <a:rPr lang="cs-CZ" dirty="0" smtClean="0"/>
              <a:t>1 profesor, 3 docenti, kromě nich 10 pracovníků s Ph.D.</a:t>
            </a:r>
          </a:p>
          <a:p>
            <a:r>
              <a:rPr lang="cs-CZ" dirty="0" smtClean="0"/>
              <a:t>4 neakademičtí výzkumní pracovníci.</a:t>
            </a:r>
          </a:p>
          <a:p>
            <a:r>
              <a:rPr lang="cs-CZ" dirty="0" smtClean="0"/>
              <a:t>Roční rozpočet katedry 1,2 mil. € </a:t>
            </a:r>
            <a:r>
              <a:rPr lang="cs-CZ" dirty="0" smtClean="0"/>
              <a:t>(≈ 31,2  mil. Kč)</a:t>
            </a:r>
            <a:r>
              <a:rPr lang="cs-CZ" dirty="0" smtClean="0"/>
              <a:t>, z toho projekty 800 tis. </a:t>
            </a:r>
            <a:r>
              <a:rPr lang="cs-CZ" dirty="0" smtClean="0"/>
              <a:t>€ (≈ 20,8  mil. Kč).</a:t>
            </a:r>
          </a:p>
          <a:p>
            <a:r>
              <a:rPr lang="cs-CZ" dirty="0" smtClean="0"/>
              <a:t>Rozpočet na 1 FTE = 50 tis. </a:t>
            </a:r>
            <a:r>
              <a:rPr lang="cs-CZ" dirty="0" smtClean="0"/>
              <a:t>€ (≈ 1,3  mil. Kč)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5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Nejdůležitější události, výsledky, od září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Vedoucím katedry se po Petrovi Bezručovi stal Jaroslav Hašek</a:t>
            </a:r>
          </a:p>
          <a:p>
            <a:r>
              <a:rPr lang="cs-CZ" dirty="0" smtClean="0"/>
              <a:t>Doktorand Ladislav Mňačko získal </a:t>
            </a:r>
            <a:r>
              <a:rPr lang="cs-CZ" dirty="0" err="1" smtClean="0"/>
              <a:t>Marrovu</a:t>
            </a:r>
            <a:r>
              <a:rPr lang="cs-CZ" dirty="0" smtClean="0"/>
              <a:t> cenu na konferenci International </a:t>
            </a:r>
            <a:r>
              <a:rPr lang="cs-CZ" dirty="0" err="1" smtClean="0"/>
              <a:t>Conference</a:t>
            </a:r>
            <a:r>
              <a:rPr lang="cs-CZ" dirty="0" smtClean="0"/>
              <a:t> on </a:t>
            </a:r>
            <a:r>
              <a:rPr lang="cs-CZ" dirty="0" err="1" smtClean="0"/>
              <a:t>Computer</a:t>
            </a:r>
            <a:r>
              <a:rPr lang="cs-CZ" dirty="0" smtClean="0"/>
              <a:t> Vision</a:t>
            </a:r>
          </a:p>
          <a:p>
            <a:r>
              <a:rPr lang="cs-CZ" dirty="0" smtClean="0"/>
              <a:t>Firma </a:t>
            </a:r>
            <a:r>
              <a:rPr lang="cs-CZ" dirty="0" err="1" smtClean="0"/>
              <a:t>Pilsner</a:t>
            </a:r>
            <a:r>
              <a:rPr lang="cs-CZ" dirty="0" smtClean="0"/>
              <a:t> </a:t>
            </a:r>
            <a:r>
              <a:rPr lang="cs-CZ" dirty="0" err="1" smtClean="0"/>
              <a:t>Urquell</a:t>
            </a:r>
            <a:r>
              <a:rPr lang="cs-CZ" dirty="0" smtClean="0"/>
              <a:t> otevřela na katedře výzkumnou laboratoř, kde platí 3 plné úvazky.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Dva nové projekty H2020.</a:t>
            </a:r>
          </a:p>
          <a:p>
            <a:r>
              <a:rPr lang="cs-CZ" dirty="0" smtClean="0"/>
              <a:t>Pět publikací v impaktovaných časopisech, z toho 2 v Q1, a 1 v Q2.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4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Jedna volná průsvitka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Zde lze zmínit cokoliv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9BCA-58F6-4B8E-A8AE-C7C727DDF6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27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Katedra xy Fakulty xy Univerzity xy Písková lhota</vt:lpstr>
      <vt:lpstr>Delegace katedry na Setkání</vt:lpstr>
      <vt:lpstr>Statistika ústavu</vt:lpstr>
      <vt:lpstr>Nejdůležitější události, výsledky, od září 2017</vt:lpstr>
      <vt:lpstr>Jedna volná průsvitka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Vašek Hlaváč</dc:creator>
  <cp:lastModifiedBy>vasek</cp:lastModifiedBy>
  <cp:revision>8</cp:revision>
  <dcterms:created xsi:type="dcterms:W3CDTF">2018-08-31T05:19:43Z</dcterms:created>
  <dcterms:modified xsi:type="dcterms:W3CDTF">2018-08-31T06:00:00Z</dcterms:modified>
</cp:coreProperties>
</file>